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5087600" cy="2133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1pPr>
    <a:lvl2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2pPr>
    <a:lvl3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3pPr>
    <a:lvl4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4pPr>
    <a:lvl5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5pPr>
    <a:lvl6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6pPr>
    <a:lvl7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7pPr>
    <a:lvl8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8pPr>
    <a:lvl9pPr marL="0" marR="0" indent="0" algn="ctr" defTabSz="12779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4"/>
        <a:ea typeface="ヒラギノ角ゴ ProN W4"/>
        <a:cs typeface="ヒラギノ角ゴ ProN W4"/>
        <a:sym typeface="ヒラギノ角ゴ ProN W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ヒラギノ角ゴ ProN W4"/>
          <a:ea typeface="ヒラギノ角ゴ ProN W4"/>
          <a:cs typeface="ヒラギノ角ゴ ProN W4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4"/>
          <a:ea typeface="ヒラギノ角ゴ ProN W4"/>
          <a:cs typeface="ヒラギノ角ゴ ProN W4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37" d="100"/>
          <a:sy n="37" d="100"/>
        </p:scale>
        <p:origin x="312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游ゴシック体 ミディアム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アセット 1@2x.png" descr="アセット 1@2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8567"/>
            <a:ext cx="15185354" cy="21453134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四角形"/>
          <p:cNvSpPr/>
          <p:nvPr/>
        </p:nvSpPr>
        <p:spPr>
          <a:xfrm>
            <a:off x="1247277" y="5834610"/>
            <a:ext cx="12593047" cy="7645701"/>
          </a:xfrm>
          <a:prstGeom prst="rect">
            <a:avLst/>
          </a:prstGeom>
          <a:ln w="203200">
            <a:solidFill>
              <a:srgbClr val="FFFFFF"/>
            </a:solidFill>
            <a:miter lim="400000"/>
          </a:ln>
        </p:spPr>
        <p:txBody>
          <a:bodyPr lIns="58934" tIns="58934" rIns="58934" bIns="58934" anchor="ctr"/>
          <a:lstStyle/>
          <a:p>
            <a:pPr>
              <a:defRPr sz="4800">
                <a:solidFill>
                  <a:srgbClr val="FFFFFF"/>
                </a:solidFill>
                <a:latin typeface="+mj-lt"/>
                <a:ea typeface="+mj-ea"/>
                <a:cs typeface="+mj-cs"/>
                <a:sym typeface="游ゴシック体 ミディアム"/>
              </a:defRPr>
            </a:pPr>
            <a:endParaRPr/>
          </a:p>
        </p:txBody>
      </p:sp>
      <p:pic>
        <p:nvPicPr>
          <p:cNvPr id="15" name="イメージ" descr="イメージ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815" y="14423913"/>
            <a:ext cx="6400768" cy="1848671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アセット 1@2x.png" descr="アセット 1@2x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3477" y="-117134"/>
            <a:ext cx="15185354" cy="2145313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四角形"/>
          <p:cNvSpPr/>
          <p:nvPr/>
        </p:nvSpPr>
        <p:spPr>
          <a:xfrm>
            <a:off x="-23477" y="1918973"/>
            <a:ext cx="15185354" cy="194170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8934" tIns="58934" rIns="58934" bIns="58934" anchor="ctr"/>
          <a:lstStyle/>
          <a:p>
            <a:pPr>
              <a:defRPr sz="4800">
                <a:solidFill>
                  <a:srgbClr val="FFFFFF"/>
                </a:solidFill>
                <a:latin typeface="+mj-lt"/>
                <a:ea typeface="+mj-ea"/>
                <a:cs typeface="+mj-cs"/>
                <a:sym typeface="游ゴシック体 ミディアム"/>
              </a:defRPr>
            </a:pPr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754380" y="286455"/>
            <a:ext cx="13578840" cy="4691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754380" y="4978400"/>
            <a:ext cx="13578840" cy="1635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7292340" y="19207338"/>
            <a:ext cx="3520441" cy="113594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 b="1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1pPr>
      <a:lvl2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2pPr>
      <a:lvl3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3pPr>
      <a:lvl4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4pPr>
      <a:lvl5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5pPr>
      <a:lvl6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6pPr>
      <a:lvl7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7pPr>
      <a:lvl8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8pPr>
      <a:lvl9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200" b="0" i="0" u="none" strike="noStrike" cap="none" spc="0" baseline="0">
          <a:solidFill>
            <a:srgbClr val="000000"/>
          </a:solidFill>
          <a:uFillTx/>
          <a:latin typeface="ヒラギノ角ゴ ProN W4"/>
          <a:ea typeface="ヒラギノ角ゴ ProN W4"/>
          <a:cs typeface="ヒラギノ角ゴ ProN W4"/>
          <a:sym typeface="ヒラギノ角ゴ ProN W4"/>
        </a:defRPr>
      </a:lvl9pPr>
    </p:titleStyle>
    <p:bodyStyle>
      <a:lvl1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1pPr>
      <a:lvl2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2pPr>
      <a:lvl3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3pPr>
      <a:lvl4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4pPr>
      <a:lvl5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5pPr>
      <a:lvl6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6pPr>
      <a:lvl7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7pPr>
      <a:lvl8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8pPr>
      <a:lvl9pPr marL="0" marR="0" indent="0" algn="ct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9pPr>
    </p:bodyStyle>
    <p:otherStyle>
      <a:lvl1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0" algn="r" defTabSz="12779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6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グループ化 2"/>
          <p:cNvGrpSpPr/>
          <p:nvPr/>
        </p:nvGrpSpPr>
        <p:grpSpPr>
          <a:xfrm>
            <a:off x="-3" y="0"/>
            <a:ext cx="15087603" cy="22593629"/>
            <a:chOff x="-1" y="0"/>
            <a:chExt cx="15087602" cy="22593628"/>
          </a:xfrm>
        </p:grpSpPr>
        <p:sp>
          <p:nvSpPr>
            <p:cNvPr id="39" name="四角形"/>
            <p:cNvSpPr/>
            <p:nvPr/>
          </p:nvSpPr>
          <p:spPr>
            <a:xfrm>
              <a:off x="0" y="0"/>
              <a:ext cx="15087601" cy="21336000"/>
            </a:xfrm>
            <a:prstGeom prst="rect">
              <a:avLst/>
            </a:prstGeom>
            <a:solidFill>
              <a:srgbClr val="83CF98"/>
            </a:solidFill>
            <a:ln w="12700" cap="flat">
              <a:noFill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0" name="四角形"/>
            <p:cNvSpPr/>
            <p:nvPr/>
          </p:nvSpPr>
          <p:spPr>
            <a:xfrm>
              <a:off x="1666377" y="2534537"/>
              <a:ext cx="8170930" cy="181565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1" name="月    日 ( )"/>
            <p:cNvSpPr txBox="1"/>
            <p:nvPr/>
          </p:nvSpPr>
          <p:spPr>
            <a:xfrm>
              <a:off x="2132021" y="2762831"/>
              <a:ext cx="7779774" cy="1534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8934" tIns="58934" rIns="58934" bIns="58934" numCol="1" anchor="ctr">
              <a:spAutoFit/>
            </a:bodyPr>
            <a:lstStyle/>
            <a:p>
              <a:pPr algn="l">
                <a:defRPr sz="92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rPr b="1" dirty="0"/>
                <a:t>　 </a:t>
              </a:r>
              <a:r>
                <a:rPr sz="8000" b="1" dirty="0" err="1"/>
                <a:t>月</a:t>
              </a:r>
              <a:r>
                <a:rPr sz="8000" b="1" dirty="0"/>
                <a:t>　   </a:t>
              </a:r>
              <a:r>
                <a:rPr sz="8000" b="1" dirty="0" err="1"/>
                <a:t>日</a:t>
              </a:r>
              <a:r>
                <a:rPr sz="7200" b="1" dirty="0"/>
                <a:t> (　)</a:t>
              </a:r>
            </a:p>
          </p:txBody>
        </p:sp>
        <p:sp>
          <p:nvSpPr>
            <p:cNvPr id="42" name="四角形"/>
            <p:cNvSpPr/>
            <p:nvPr/>
          </p:nvSpPr>
          <p:spPr>
            <a:xfrm>
              <a:off x="-1" y="12510332"/>
              <a:ext cx="15087602" cy="689868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3" name="申請したい項目をタップしましょう"/>
            <p:cNvSpPr txBox="1"/>
            <p:nvPr/>
          </p:nvSpPr>
          <p:spPr>
            <a:xfrm>
              <a:off x="1677303" y="15739304"/>
              <a:ext cx="8366469" cy="5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t">
              <a:spAutoFit/>
            </a:bodyPr>
            <a:lstStyle>
              <a:lvl1pPr algn="l">
                <a:defRPr sz="30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トップページから申請フォームへアクセスする</a:t>
              </a:r>
              <a:endParaRPr b="1" dirty="0"/>
            </a:p>
          </p:txBody>
        </p:sp>
        <p:sp>
          <p:nvSpPr>
            <p:cNvPr id="44" name="画面の流れにしたがって申請をお願いします"/>
            <p:cNvSpPr txBox="1"/>
            <p:nvPr/>
          </p:nvSpPr>
          <p:spPr>
            <a:xfrm>
              <a:off x="1677303" y="18107211"/>
              <a:ext cx="6010055" cy="5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/>
            <a:p>
              <a:pPr algn="l">
                <a:defRPr sz="30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rPr b="1" dirty="0" err="1"/>
                <a:t>画面に従って申請をお願いします</a:t>
              </a:r>
              <a:endParaRPr b="1" dirty="0"/>
            </a:p>
          </p:txBody>
        </p:sp>
        <p:sp>
          <p:nvSpPr>
            <p:cNvPr id="45" name="角丸四角形"/>
            <p:cNvSpPr/>
            <p:nvPr/>
          </p:nvSpPr>
          <p:spPr>
            <a:xfrm>
              <a:off x="992669" y="15358304"/>
              <a:ext cx="13376674" cy="2133521"/>
            </a:xfrm>
            <a:prstGeom prst="roundRect">
              <a:avLst>
                <a:gd name="adj" fmla="val 9613"/>
              </a:avLst>
            </a:prstGeom>
            <a:noFill/>
            <a:ln w="50800" cap="flat">
              <a:solidFill>
                <a:srgbClr val="4E4C49"/>
              </a:solidFill>
              <a:prstDash val="solid"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6" name="角丸四角形"/>
            <p:cNvSpPr/>
            <p:nvPr/>
          </p:nvSpPr>
          <p:spPr>
            <a:xfrm>
              <a:off x="992669" y="17729017"/>
              <a:ext cx="13376674" cy="1337073"/>
            </a:xfrm>
            <a:prstGeom prst="roundRect">
              <a:avLst>
                <a:gd name="adj" fmla="val 15339"/>
              </a:avLst>
            </a:prstGeom>
            <a:noFill/>
            <a:ln w="50800" cap="flat">
              <a:solidFill>
                <a:srgbClr val="4E4C49"/>
              </a:solidFill>
              <a:prstDash val="solid"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7" name="角丸四角形"/>
            <p:cNvSpPr/>
            <p:nvPr/>
          </p:nvSpPr>
          <p:spPr>
            <a:xfrm>
              <a:off x="1209377" y="8514019"/>
              <a:ext cx="12668847" cy="3305496"/>
            </a:xfrm>
            <a:prstGeom prst="roundRect">
              <a:avLst>
                <a:gd name="adj" fmla="val 5763"/>
              </a:avLst>
            </a:prstGeom>
            <a:solidFill>
              <a:srgbClr val="FFFFFF"/>
            </a:solidFill>
            <a:ln w="762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8" name="角丸四角形"/>
            <p:cNvSpPr/>
            <p:nvPr/>
          </p:nvSpPr>
          <p:spPr>
            <a:xfrm>
              <a:off x="4534869" y="636611"/>
              <a:ext cx="6068663" cy="1126425"/>
            </a:xfrm>
            <a:prstGeom prst="roundRect">
              <a:avLst>
                <a:gd name="adj" fmla="val 50000"/>
              </a:avLst>
            </a:prstGeom>
            <a:solidFill>
              <a:srgbClr val="F56121"/>
            </a:solidFill>
            <a:ln w="50800" cap="flat">
              <a:solidFill>
                <a:srgbClr val="F56121"/>
              </a:solidFill>
              <a:prstDash val="solid"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49" name="大切なお知らせ"/>
            <p:cNvSpPr txBox="1"/>
            <p:nvPr/>
          </p:nvSpPr>
          <p:spPr>
            <a:xfrm>
              <a:off x="5393365" y="874437"/>
              <a:ext cx="4300870" cy="702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>
              <a:lvl1pPr>
                <a:defRPr sz="4600" spc="91">
                  <a:solidFill>
                    <a:srgbClr val="FFFFF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t>大切なお知らせ</a:t>
              </a:r>
            </a:p>
          </p:txBody>
        </p:sp>
        <p:sp>
          <p:nvSpPr>
            <p:cNvPr id="50" name="角丸四角形"/>
            <p:cNvSpPr/>
            <p:nvPr/>
          </p:nvSpPr>
          <p:spPr>
            <a:xfrm>
              <a:off x="783430" y="19738776"/>
              <a:ext cx="11126638" cy="1074668"/>
            </a:xfrm>
            <a:prstGeom prst="roundRect">
              <a:avLst>
                <a:gd name="adj" fmla="val 18908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51" name="お問い合わせ先"/>
            <p:cNvSpPr txBox="1"/>
            <p:nvPr/>
          </p:nvSpPr>
          <p:spPr>
            <a:xfrm>
              <a:off x="1116196" y="20031934"/>
              <a:ext cx="2363236" cy="48835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8934" tIns="58934" rIns="58934" bIns="58934" numCol="1" anchor="ctr">
              <a:spAutoFit/>
            </a:bodyPr>
            <a:lstStyle>
              <a:lvl1pPr>
                <a:defRPr sz="24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お問い合わせ先</a:t>
              </a:r>
              <a:endParaRPr b="1" dirty="0"/>
            </a:p>
          </p:txBody>
        </p:sp>
        <p:sp>
          <p:nvSpPr>
            <p:cNvPr id="52" name="線"/>
            <p:cNvSpPr/>
            <p:nvPr/>
          </p:nvSpPr>
          <p:spPr>
            <a:xfrm flipV="1">
              <a:off x="3712220" y="19853770"/>
              <a:ext cx="2" cy="844679"/>
            </a:xfrm>
            <a:prstGeom prst="line">
              <a:avLst/>
            </a:prstGeom>
            <a:noFill/>
            <a:ln w="25400" cap="flat">
              <a:solidFill>
                <a:srgbClr val="A6A29B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53" name="から受け付けます"/>
            <p:cNvSpPr txBox="1"/>
            <p:nvPr/>
          </p:nvSpPr>
          <p:spPr>
            <a:xfrm>
              <a:off x="1601768" y="6489588"/>
              <a:ext cx="9762171" cy="15655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>
              <a:lvl1pPr algn="l">
                <a:defRPr sz="9400" spc="-188">
                  <a:solidFill>
                    <a:srgbClr val="FFFFF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から受け付けます</a:t>
              </a:r>
              <a:endParaRPr b="1" dirty="0"/>
            </a:p>
          </p:txBody>
        </p:sp>
        <p:sp>
          <p:nvSpPr>
            <p:cNvPr id="54" name="以下の申請は"/>
            <p:cNvSpPr txBox="1"/>
            <p:nvPr/>
          </p:nvSpPr>
          <p:spPr>
            <a:xfrm>
              <a:off x="1580990" y="4791094"/>
              <a:ext cx="7351384" cy="15655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>
              <a:lvl1pPr algn="l">
                <a:defRPr sz="9400" spc="-188">
                  <a:solidFill>
                    <a:srgbClr val="FFFFF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以下の申請は</a:t>
              </a:r>
              <a:endParaRPr b="1" dirty="0"/>
            </a:p>
          </p:txBody>
        </p:sp>
        <p:sp>
          <p:nvSpPr>
            <p:cNvPr id="55" name="より"/>
            <p:cNvSpPr txBox="1"/>
            <p:nvPr/>
          </p:nvSpPr>
          <p:spPr>
            <a:xfrm>
              <a:off x="10054592" y="2700038"/>
              <a:ext cx="2405542" cy="1534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>
              <a:lvl1pPr algn="l">
                <a:defRPr sz="9200" spc="-460">
                  <a:solidFill>
                    <a:srgbClr val="FFFFF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より</a:t>
              </a:r>
              <a:endParaRPr b="1" dirty="0"/>
            </a:p>
          </p:txBody>
        </p:sp>
        <p:sp>
          <p:nvSpPr>
            <p:cNvPr id="56" name="SmartHR"/>
            <p:cNvSpPr txBox="1"/>
            <p:nvPr/>
          </p:nvSpPr>
          <p:spPr>
            <a:xfrm>
              <a:off x="9204090" y="5119750"/>
              <a:ext cx="3932948" cy="11654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>
              <a:lvl1pPr>
                <a:defRPr sz="6800" spc="67">
                  <a:solidFill>
                    <a:srgbClr val="FFFFF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/>
                <a:t>SpeedVisa</a:t>
              </a:r>
            </a:p>
          </p:txBody>
        </p:sp>
        <p:sp>
          <p:nvSpPr>
            <p:cNvPr id="57" name="スマートエイチアール"/>
            <p:cNvSpPr txBox="1"/>
            <p:nvPr/>
          </p:nvSpPr>
          <p:spPr>
            <a:xfrm>
              <a:off x="10314486" y="4825481"/>
              <a:ext cx="1686756" cy="426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スピードビザ</a:t>
              </a:r>
              <a:endParaRPr b="1" dirty="0"/>
            </a:p>
          </p:txBody>
        </p:sp>
        <p:sp>
          <p:nvSpPr>
            <p:cNvPr id="58" name="角丸四角形"/>
            <p:cNvSpPr/>
            <p:nvPr/>
          </p:nvSpPr>
          <p:spPr>
            <a:xfrm>
              <a:off x="994873" y="12898400"/>
              <a:ext cx="13376674" cy="2189634"/>
            </a:xfrm>
            <a:prstGeom prst="roundRect">
              <a:avLst>
                <a:gd name="adj" fmla="val 9367"/>
              </a:avLst>
            </a:prstGeom>
            <a:noFill/>
            <a:ln w="50800" cap="flat">
              <a:solidFill>
                <a:srgbClr val="4E4C49"/>
              </a:solidFill>
              <a:prstDash val="solid"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59" name="通知メール設定済みの方はメールも届きます。…"/>
            <p:cNvSpPr txBox="1"/>
            <p:nvPr/>
          </p:nvSpPr>
          <p:spPr>
            <a:xfrm>
              <a:off x="1666808" y="14007654"/>
              <a:ext cx="10123098" cy="666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8934" tIns="58934" rIns="58934" bIns="58934" numCol="1" anchor="ctr">
              <a:spAutoFit/>
            </a:bodyPr>
            <a:lstStyle/>
            <a:p>
              <a:pPr algn="l">
                <a:lnSpc>
                  <a:spcPct val="120000"/>
                </a:lnSpc>
                <a:defRPr sz="1600">
                  <a:solidFill>
                    <a:srgbClr val="23221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r>
                <a:t>アカウントの認証が済んでいない場合は、事前登録が必要です。以下件名で学内メールを検索してください。</a:t>
              </a:r>
            </a:p>
            <a:p>
              <a:pPr algn="l">
                <a:lnSpc>
                  <a:spcPct val="120000"/>
                </a:lnSpc>
                <a:defRPr sz="16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t>「Ryutsu Keizai University has invited you to Visa Application | [Speed Visa]」</a:t>
              </a:r>
            </a:p>
          </p:txBody>
        </p:sp>
        <p:sp>
          <p:nvSpPr>
            <p:cNvPr id="60" name="SmartHRにログインする"/>
            <p:cNvSpPr txBox="1"/>
            <p:nvPr/>
          </p:nvSpPr>
          <p:spPr>
            <a:xfrm>
              <a:off x="1666808" y="13263222"/>
              <a:ext cx="8616390" cy="5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8934" tIns="58934" rIns="58934" bIns="58934" numCol="1" anchor="ctr">
              <a:spAutoFit/>
            </a:bodyPr>
            <a:lstStyle>
              <a:lvl1pPr algn="l">
                <a:defRPr sz="30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lvl1pPr>
            </a:lstStyle>
            <a:p>
              <a:r>
                <a:rPr b="1" dirty="0" err="1"/>
                <a:t>SpeedVisaにログインする</a:t>
              </a:r>
              <a:endParaRPr b="1" dirty="0"/>
            </a:p>
          </p:txBody>
        </p:sp>
        <p:sp>
          <p:nvSpPr>
            <p:cNvPr id="61" name="ログインはこちら ▶"/>
            <p:cNvSpPr txBox="1"/>
            <p:nvPr/>
          </p:nvSpPr>
          <p:spPr>
            <a:xfrm>
              <a:off x="9356062" y="13011299"/>
              <a:ext cx="2276661" cy="6114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8934" tIns="58934" rIns="58934" bIns="58934" numCol="1" anchor="ctr">
              <a:spAutoFit/>
            </a:bodyPr>
            <a:lstStyle/>
            <a:p>
              <a:pPr algn="r">
                <a:defRPr sz="16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rPr b="1" dirty="0" err="1"/>
                <a:t>ログインはこちら</a:t>
              </a:r>
              <a:r>
                <a:rPr b="1" dirty="0"/>
                <a:t> ▶</a:t>
              </a:r>
            </a:p>
            <a:p>
              <a:pPr algn="r">
                <a:defRPr sz="16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rPr b="1" dirty="0"/>
                <a:t>https://s-</a:t>
              </a:r>
              <a:r>
                <a:rPr b="1" dirty="0" err="1"/>
                <a:t>visa.com</a:t>
              </a:r>
              <a:r>
                <a:rPr b="1" dirty="0"/>
                <a:t>/</a:t>
              </a:r>
              <a:r>
                <a:rPr b="1" dirty="0" err="1"/>
                <a:t>signin</a:t>
              </a:r>
              <a:endParaRPr b="1" dirty="0"/>
            </a:p>
          </p:txBody>
        </p:sp>
        <p:sp>
          <p:nvSpPr>
            <p:cNvPr id="62" name="正方形"/>
            <p:cNvSpPr/>
            <p:nvPr/>
          </p:nvSpPr>
          <p:spPr>
            <a:xfrm>
              <a:off x="11716211" y="12824299"/>
              <a:ext cx="2337836" cy="233783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58934" tIns="58934" rIns="58934" bIns="58934" numCol="1" anchor="ctr">
              <a:noAutofit/>
            </a:bodyPr>
            <a:lstStyle/>
            <a:p>
              <a:pPr>
                <a:lnSpc>
                  <a:spcPct val="60000"/>
                </a:lnSpc>
                <a:defRPr sz="4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游ゴシック体 ミディアム"/>
                </a:defRPr>
              </a:pPr>
              <a:endParaRPr/>
            </a:p>
          </p:txBody>
        </p:sp>
        <p:sp>
          <p:nvSpPr>
            <p:cNvPr id="63" name="申請したい項目が表示されていない場合は、…"/>
            <p:cNvSpPr txBox="1"/>
            <p:nvPr/>
          </p:nvSpPr>
          <p:spPr>
            <a:xfrm>
              <a:off x="1666808" y="16329031"/>
              <a:ext cx="9223042" cy="8519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8934" tIns="58934" rIns="58934" bIns="58934" numCol="1" anchor="ctr">
              <a:spAutoFit/>
            </a:bodyPr>
            <a:lstStyle/>
            <a:p>
              <a:pPr algn="l">
                <a:lnSpc>
                  <a:spcPct val="120000"/>
                </a:lnSpc>
                <a:defRPr sz="21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t>在留申請：[在留申請（更新）をする]</a:t>
              </a:r>
            </a:p>
            <a:p>
              <a:pPr algn="l">
                <a:lnSpc>
                  <a:spcPct val="120000"/>
                </a:lnSpc>
                <a:defRPr sz="2100">
                  <a:solidFill>
                    <a:srgbClr val="23221F"/>
                  </a:solidFill>
                  <a:latin typeface="游ゴシック体 ボールド"/>
                  <a:ea typeface="游ゴシック体 ボールド"/>
                  <a:cs typeface="游ゴシック体 ボールド"/>
                  <a:sym typeface="游ゴシック体 ボールド"/>
                </a:defRPr>
              </a:pPr>
              <a:r>
                <a:t>住所変更や在留カードの更新：[在留状況の変更]</a:t>
              </a:r>
            </a:p>
          </p:txBody>
        </p:sp>
        <p:grpSp>
          <p:nvGrpSpPr>
            <p:cNvPr id="66" name="1"/>
            <p:cNvGrpSpPr/>
            <p:nvPr/>
          </p:nvGrpSpPr>
          <p:grpSpPr>
            <a:xfrm>
              <a:off x="715265" y="13748322"/>
              <a:ext cx="602833" cy="602833"/>
              <a:chOff x="0" y="0"/>
              <a:chExt cx="602832" cy="602832"/>
            </a:xfrm>
          </p:grpSpPr>
          <p:sp>
            <p:nvSpPr>
              <p:cNvPr id="64" name="円形"/>
              <p:cNvSpPr/>
              <p:nvPr/>
            </p:nvSpPr>
            <p:spPr>
              <a:xfrm>
                <a:off x="-1" y="-1"/>
                <a:ext cx="602834" cy="602834"/>
              </a:xfrm>
              <a:prstGeom prst="ellipse">
                <a:avLst/>
              </a:prstGeom>
              <a:solidFill>
                <a:srgbClr val="4E4C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8934" tIns="58934" rIns="58934" bIns="58934" numCol="1" anchor="ctr">
                <a:noAutofit/>
              </a:bodyPr>
              <a:lstStyle/>
              <a:p>
                <a:pPr>
                  <a:defRPr sz="4000" baseline="-22498">
                    <a:solidFill>
                      <a:srgbClr val="FFFFFF"/>
                    </a:solidFill>
                    <a:latin typeface="游ゴシック体 ボールド"/>
                    <a:ea typeface="游ゴシック体 ボールド"/>
                    <a:cs typeface="游ゴシック体 ボールド"/>
                    <a:sym typeface="游ゴシック体 ボールド"/>
                  </a:defRPr>
                </a:pPr>
                <a:endParaRPr/>
              </a:p>
            </p:txBody>
          </p:sp>
          <p:sp>
            <p:nvSpPr>
              <p:cNvPr id="65" name="1"/>
              <p:cNvSpPr txBox="1"/>
              <p:nvPr/>
            </p:nvSpPr>
            <p:spPr>
              <a:xfrm>
                <a:off x="88282" y="90080"/>
                <a:ext cx="426267" cy="42267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8934" tIns="58934" rIns="58934" bIns="58934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  <a:latin typeface="游ゴシック体 ボールド"/>
                    <a:ea typeface="游ゴシック体 ボールド"/>
                    <a:cs typeface="游ゴシック体 ボールド"/>
                    <a:sym typeface="游ゴシック体 ボールド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69" name="3"/>
            <p:cNvGrpSpPr/>
            <p:nvPr/>
          </p:nvGrpSpPr>
          <p:grpSpPr>
            <a:xfrm>
              <a:off x="715265" y="18060916"/>
              <a:ext cx="602833" cy="602833"/>
              <a:chOff x="0" y="0"/>
              <a:chExt cx="602832" cy="602832"/>
            </a:xfrm>
          </p:grpSpPr>
          <p:sp>
            <p:nvSpPr>
              <p:cNvPr id="67" name="円形"/>
              <p:cNvSpPr/>
              <p:nvPr/>
            </p:nvSpPr>
            <p:spPr>
              <a:xfrm>
                <a:off x="-1" y="-1"/>
                <a:ext cx="602834" cy="602834"/>
              </a:xfrm>
              <a:prstGeom prst="ellipse">
                <a:avLst/>
              </a:prstGeom>
              <a:solidFill>
                <a:srgbClr val="4E4C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8934" tIns="58934" rIns="58934" bIns="58934" numCol="1" anchor="ctr">
                <a:noAutofit/>
              </a:bodyPr>
              <a:lstStyle/>
              <a:p>
                <a:pPr>
                  <a:defRPr sz="4000" baseline="-22498">
                    <a:solidFill>
                      <a:srgbClr val="FFFFFF"/>
                    </a:solidFill>
                    <a:latin typeface="游ゴシック体 ボールド"/>
                    <a:ea typeface="游ゴシック体 ボールド"/>
                    <a:cs typeface="游ゴシック体 ボールド"/>
                    <a:sym typeface="游ゴシック体 ボールド"/>
                  </a:defRPr>
                </a:pPr>
                <a:endParaRPr/>
              </a:p>
            </p:txBody>
          </p:sp>
          <p:sp>
            <p:nvSpPr>
              <p:cNvPr id="68" name="3"/>
              <p:cNvSpPr txBox="1"/>
              <p:nvPr/>
            </p:nvSpPr>
            <p:spPr>
              <a:xfrm>
                <a:off x="88282" y="90081"/>
                <a:ext cx="426267" cy="4226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8934" tIns="58934" rIns="58934" bIns="58934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  <a:latin typeface="游ゴシック体 ボールド"/>
                    <a:ea typeface="游ゴシック体 ボールド"/>
                    <a:cs typeface="游ゴシック体 ボールド"/>
                    <a:sym typeface="游ゴシック体 ボールド"/>
                  </a:defRPr>
                </a:lvl1pPr>
              </a:lstStyle>
              <a:p>
                <a:r>
                  <a:t>3</a:t>
                </a:r>
              </a:p>
            </p:txBody>
          </p:sp>
        </p:grpSp>
        <p:grpSp>
          <p:nvGrpSpPr>
            <p:cNvPr id="72" name="2"/>
            <p:cNvGrpSpPr/>
            <p:nvPr/>
          </p:nvGrpSpPr>
          <p:grpSpPr>
            <a:xfrm>
              <a:off x="715265" y="16191972"/>
              <a:ext cx="602833" cy="602833"/>
              <a:chOff x="0" y="0"/>
              <a:chExt cx="602832" cy="602832"/>
            </a:xfrm>
          </p:grpSpPr>
          <p:sp>
            <p:nvSpPr>
              <p:cNvPr id="70" name="円形"/>
              <p:cNvSpPr/>
              <p:nvPr/>
            </p:nvSpPr>
            <p:spPr>
              <a:xfrm>
                <a:off x="-1" y="-1"/>
                <a:ext cx="602834" cy="602834"/>
              </a:xfrm>
              <a:prstGeom prst="ellipse">
                <a:avLst/>
              </a:prstGeom>
              <a:solidFill>
                <a:srgbClr val="4E4C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8934" tIns="58934" rIns="58934" bIns="58934" numCol="1" anchor="ctr">
                <a:noAutofit/>
              </a:bodyPr>
              <a:lstStyle/>
              <a:p>
                <a:pPr>
                  <a:defRPr sz="4000" baseline="-22498">
                    <a:solidFill>
                      <a:srgbClr val="FFFFFF"/>
                    </a:solidFill>
                    <a:latin typeface="游ゴシック体 ボールド"/>
                    <a:ea typeface="游ゴシック体 ボールド"/>
                    <a:cs typeface="游ゴシック体 ボールド"/>
                    <a:sym typeface="游ゴシック体 ボールド"/>
                  </a:defRPr>
                </a:pPr>
                <a:endParaRPr/>
              </a:p>
            </p:txBody>
          </p:sp>
          <p:sp>
            <p:nvSpPr>
              <p:cNvPr id="71" name="2"/>
              <p:cNvSpPr txBox="1"/>
              <p:nvPr/>
            </p:nvSpPr>
            <p:spPr>
              <a:xfrm>
                <a:off x="88282" y="90080"/>
                <a:ext cx="426267" cy="42267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8934" tIns="58934" rIns="58934" bIns="58934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  <a:latin typeface="游ゴシック体 ボールド"/>
                    <a:ea typeface="游ゴシック体 ボールド"/>
                    <a:cs typeface="游ゴシック体 ボールド"/>
                    <a:sym typeface="游ゴシック体 ボールド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pic>
          <p:nvPicPr>
            <p:cNvPr id="73" name="Group 960.png" descr="Group 96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69280" y="15753902"/>
              <a:ext cx="3431697" cy="68397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5" name="住所変更・給与振込口座の変更・通勤経路の変更…"/>
          <p:cNvSpPr txBox="1"/>
          <p:nvPr/>
        </p:nvSpPr>
        <p:spPr>
          <a:xfrm>
            <a:off x="3042370" y="9071184"/>
            <a:ext cx="9002862" cy="1537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8934" tIns="58934" rIns="58934" bIns="58934" anchor="ctr">
            <a:sp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11100E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r>
              <a:rPr b="1" dirty="0" err="1"/>
              <a:t>在留申請手続き（認定・更新</a:t>
            </a:r>
            <a:r>
              <a:rPr b="1" dirty="0"/>
              <a:t>）、</a:t>
            </a:r>
          </a:p>
          <a:p>
            <a:pPr>
              <a:lnSpc>
                <a:spcPct val="120000"/>
              </a:lnSpc>
              <a:defRPr sz="4000">
                <a:solidFill>
                  <a:srgbClr val="11100E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r>
              <a:rPr b="1" dirty="0" err="1"/>
              <a:t>在留カードの登録、現住所の変更報告</a:t>
            </a:r>
            <a:endParaRPr b="1" dirty="0"/>
          </a:p>
        </p:txBody>
      </p:sp>
      <p:sp>
        <p:nvSpPr>
          <p:cNvPr id="76" name="詳しくは12月1日の全社お知らせメールをご確認ください。"/>
          <p:cNvSpPr txBox="1"/>
          <p:nvPr/>
        </p:nvSpPr>
        <p:spPr>
          <a:xfrm>
            <a:off x="3290034" y="10729877"/>
            <a:ext cx="8507533" cy="51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8934" tIns="58934" rIns="58934" bIns="58934" anchor="ctr">
            <a:spAutoFit/>
          </a:bodyPr>
          <a:lstStyle>
            <a:lvl1pPr>
              <a:defRPr sz="2600">
                <a:solidFill>
                  <a:srgbClr val="11100E"/>
                </a:solidFill>
                <a:latin typeface="+mj-lt"/>
                <a:ea typeface="+mj-ea"/>
                <a:cs typeface="+mj-cs"/>
                <a:sym typeface="游ゴシック体 ミディアム"/>
              </a:defRPr>
            </a:lvl1pPr>
          </a:lstStyle>
          <a:p>
            <a:r>
              <a:rPr b="1" dirty="0"/>
              <a:t>詳しくは9月●●</a:t>
            </a:r>
            <a:r>
              <a:rPr b="1" dirty="0" err="1"/>
              <a:t>日のお知らせメールをご確認ください</a:t>
            </a:r>
            <a:r>
              <a:rPr b="1" dirty="0"/>
              <a:t>。</a:t>
            </a:r>
          </a:p>
        </p:txBody>
      </p:sp>
      <p:sp>
        <p:nvSpPr>
          <p:cNvPr id="77" name="本社総務部 XX XXX…"/>
          <p:cNvSpPr txBox="1"/>
          <p:nvPr/>
        </p:nvSpPr>
        <p:spPr>
          <a:xfrm>
            <a:off x="4066744" y="19866469"/>
            <a:ext cx="6003896" cy="899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8934" tIns="58934" rIns="58934" bIns="58934">
            <a:spAutoFit/>
          </a:bodyPr>
          <a:lstStyle/>
          <a:p>
            <a:pPr algn="l">
              <a:lnSpc>
                <a:spcPct val="120000"/>
              </a:lnSpc>
              <a:defRPr sz="2200">
                <a:solidFill>
                  <a:srgbClr val="23221F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r>
              <a:rPr b="1" dirty="0" err="1"/>
              <a:t>国際交流課</a:t>
            </a:r>
            <a:r>
              <a:rPr b="1" dirty="0"/>
              <a:t> XX XXX</a:t>
            </a:r>
          </a:p>
          <a:p>
            <a:pPr algn="l">
              <a:lnSpc>
                <a:spcPct val="120000"/>
              </a:lnSpc>
              <a:defRPr sz="2200">
                <a:solidFill>
                  <a:srgbClr val="23221F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pPr>
            <a:r>
              <a:rPr b="1" dirty="0"/>
              <a:t>内線：0000</a:t>
            </a:r>
          </a:p>
        </p:txBody>
      </p:sp>
      <p:sp>
        <p:nvSpPr>
          <p:cNvPr id="78" name="テキスト ボックス 44"/>
          <p:cNvSpPr txBox="1"/>
          <p:nvPr/>
        </p:nvSpPr>
        <p:spPr>
          <a:xfrm>
            <a:off x="7713601" y="3130233"/>
            <a:ext cx="1229253" cy="1105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466" tIns="29466" rIns="29466" bIns="29466" anchor="ctr">
            <a:spAutoFit/>
          </a:bodyPr>
          <a:lstStyle>
            <a:lvl1pPr defTabSz="638968">
              <a:defRPr sz="6800">
                <a:solidFill>
                  <a:srgbClr val="23221F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r>
              <a:rPr b="1" dirty="0" err="1"/>
              <a:t>水</a:t>
            </a:r>
            <a:endParaRPr b="1" dirty="0"/>
          </a:p>
        </p:txBody>
      </p:sp>
      <p:sp>
        <p:nvSpPr>
          <p:cNvPr id="79" name="テキスト ボックス 45"/>
          <p:cNvSpPr txBox="1"/>
          <p:nvPr/>
        </p:nvSpPr>
        <p:spPr>
          <a:xfrm>
            <a:off x="4617543" y="2675754"/>
            <a:ext cx="1968365" cy="1690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466" tIns="29466" rIns="29466" bIns="29466" anchor="ctr">
            <a:spAutoFit/>
          </a:bodyPr>
          <a:lstStyle>
            <a:lvl1pPr defTabSz="638968">
              <a:defRPr sz="10600">
                <a:solidFill>
                  <a:srgbClr val="23221F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r>
              <a:rPr b="1" dirty="0"/>
              <a:t>20</a:t>
            </a:r>
          </a:p>
        </p:txBody>
      </p:sp>
      <p:sp>
        <p:nvSpPr>
          <p:cNvPr id="80" name="テキスト ボックス 46"/>
          <p:cNvSpPr txBox="1"/>
          <p:nvPr/>
        </p:nvSpPr>
        <p:spPr>
          <a:xfrm>
            <a:off x="1744209" y="2710923"/>
            <a:ext cx="2109836" cy="1690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466" tIns="29466" rIns="29466" bIns="29466" anchor="ctr">
            <a:spAutoFit/>
          </a:bodyPr>
          <a:lstStyle>
            <a:lvl1pPr defTabSz="638968">
              <a:defRPr sz="10600">
                <a:solidFill>
                  <a:srgbClr val="23221F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r>
              <a:rPr b="1" dirty="0"/>
              <a:t>9</a:t>
            </a:r>
          </a:p>
        </p:txBody>
      </p:sp>
      <p:pic>
        <p:nvPicPr>
          <p:cNvPr id="81" name="イメージ" descr="イメージ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25260">
            <a:off x="13553428" y="17062919"/>
            <a:ext cx="383800" cy="496650"/>
          </a:xfrm>
          <a:prstGeom prst="rect">
            <a:avLst/>
          </a:prstGeom>
          <a:ln w="12700">
            <a:miter lim="400000"/>
          </a:ln>
          <a:effectLst>
            <a:outerShdw blurRad="50800" dist="76200" dir="7500000" rotWithShape="0">
              <a:srgbClr val="000000">
                <a:alpha val="25000"/>
              </a:srgbClr>
            </a:outerShdw>
          </a:effectLst>
        </p:spPr>
      </p:pic>
      <p:pic>
        <p:nvPicPr>
          <p:cNvPr id="82" name="Vector.png" descr="Vect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36602" y="12928386"/>
            <a:ext cx="2109837" cy="21098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martHR-POP">
  <a:themeElements>
    <a:clrScheme name="SmartHR-P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SmartHR-POP">
      <a:majorFont>
        <a:latin typeface="游ゴシック体 ミディアム"/>
        <a:ea typeface="游ゴシック体 ミディアム"/>
        <a:cs typeface="游ゴシック体 ミディアム"/>
      </a:majorFont>
      <a:minorFont>
        <a:latin typeface="Helvetica"/>
        <a:ea typeface="Helvetica"/>
        <a:cs typeface="Helvetica"/>
      </a:minorFont>
    </a:fontScheme>
    <a:fmtScheme name="SmartHR-P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8934" tIns="58934" rIns="58934" bIns="58934" numCol="1" spcCol="38100" rtlCol="0" anchor="ctr">
        <a:spAutoFit/>
      </a:bodyPr>
      <a:lstStyle>
        <a:defPPr marL="0" marR="0" indent="0" algn="ctr" defTabSz="12779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4"/>
            <a:ea typeface="ヒラギノ角ゴ ProN W4"/>
            <a:cs typeface="ヒラギノ角ゴ ProN W4"/>
            <a:sym typeface="ヒラギノ角ゴ ProN W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8934" tIns="58934" rIns="58934" bIns="58934" numCol="1" spcCol="38100" rtlCol="0" anchor="ctr">
        <a:spAutoFit/>
      </a:bodyPr>
      <a:lstStyle>
        <a:defPPr marL="0" marR="0" indent="0" algn="ctr" defTabSz="12779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4"/>
            <a:ea typeface="ヒラギノ角ゴ ProN W4"/>
            <a:cs typeface="ヒラギノ角ゴ ProN W4"/>
            <a:sym typeface="ヒラギノ角ゴ ProN W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martHR-POP">
  <a:themeElements>
    <a:clrScheme name="SmartHR-P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SmartHR-POP">
      <a:majorFont>
        <a:latin typeface="游ゴシック体 ミディアム"/>
        <a:ea typeface="游ゴシック体 ミディアム"/>
        <a:cs typeface="游ゴシック体 ミディアム"/>
      </a:majorFont>
      <a:minorFont>
        <a:latin typeface="Helvetica"/>
        <a:ea typeface="Helvetica"/>
        <a:cs typeface="Helvetica"/>
      </a:minorFont>
    </a:fontScheme>
    <a:fmtScheme name="SmartHR-P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8934" tIns="58934" rIns="58934" bIns="58934" numCol="1" spcCol="38100" rtlCol="0" anchor="ctr">
        <a:spAutoFit/>
      </a:bodyPr>
      <a:lstStyle>
        <a:defPPr marL="0" marR="0" indent="0" algn="ctr" defTabSz="12779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4"/>
            <a:ea typeface="ヒラギノ角ゴ ProN W4"/>
            <a:cs typeface="ヒラギノ角ゴ ProN W4"/>
            <a:sym typeface="ヒラギノ角ゴ ProN W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8934" tIns="58934" rIns="58934" bIns="58934" numCol="1" spcCol="38100" rtlCol="0" anchor="ctr">
        <a:spAutoFit/>
      </a:bodyPr>
      <a:lstStyle>
        <a:defPPr marL="0" marR="0" indent="0" algn="ctr" defTabSz="12779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4"/>
            <a:ea typeface="ヒラギノ角ゴ ProN W4"/>
            <a:cs typeface="ヒラギノ角ゴ ProN W4"/>
            <a:sym typeface="ヒラギノ角ゴ ProN W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Macintosh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ヒラギノ角ゴ ProN W3</vt:lpstr>
      <vt:lpstr>ヒラギノ角ゴ ProN W4</vt:lpstr>
      <vt:lpstr>ヒラギノ角ゴ ProN W6</vt:lpstr>
      <vt:lpstr>游ゴシック体 ボールド</vt:lpstr>
      <vt:lpstr>游ゴシック体 ミディアム</vt:lpstr>
      <vt:lpstr>SmartHR-POP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浅井拓海</cp:lastModifiedBy>
  <cp:revision>4</cp:revision>
  <dcterms:modified xsi:type="dcterms:W3CDTF">2023-08-25T07:47:56Z</dcterms:modified>
</cp:coreProperties>
</file>